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1" r:id="rId2"/>
    <p:sldId id="303" r:id="rId3"/>
    <p:sldId id="259" r:id="rId4"/>
    <p:sldId id="290" r:id="rId5"/>
    <p:sldId id="307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4306"/>
    <a:srgbClr val="BC5908"/>
    <a:srgbClr val="CC6600"/>
    <a:srgbClr val="7A892F"/>
    <a:srgbClr val="6D742A"/>
    <a:srgbClr val="2F50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941" autoAdjust="0"/>
  </p:normalViewPr>
  <p:slideViewPr>
    <p:cSldViewPr>
      <p:cViewPr varScale="1">
        <p:scale>
          <a:sx n="37" d="100"/>
          <a:sy n="37" d="100"/>
        </p:scale>
        <p:origin x="1304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C0FE205-C385-4B32-97EF-31C9DC9AC9BC}" type="datetimeFigureOut">
              <a:rPr lang="ru-RU"/>
              <a:pPr>
                <a:defRPr/>
              </a:pPr>
              <a:t>18.05.2022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E30F5F3-B1CF-413C-8CBB-21B621F882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76245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87E91-2EDF-4AA8-9FB1-7E491A3B63A0}" type="datetimeFigureOut">
              <a:rPr lang="ru-RU"/>
              <a:pPr>
                <a:defRPr/>
              </a:pPr>
              <a:t>18.05.2022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58002-8017-4A59-B2D8-18354F6CFE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FA6CB-387D-41C6-BAF2-AE8D5F3E5214}" type="datetimeFigureOut">
              <a:rPr lang="ru-RU"/>
              <a:pPr>
                <a:defRPr/>
              </a:pPr>
              <a:t>18.05.2022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491F7-94EC-42DF-8CEA-9EBAA3070E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89E38-DF49-43AE-BA41-692259575DB7}" type="datetimeFigureOut">
              <a:rPr lang="ru-RU"/>
              <a:pPr>
                <a:defRPr/>
              </a:pPr>
              <a:t>18.05.2022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CAD3E-3CE0-402F-8166-5B50A056A8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9B64A-9838-4123-81CA-546A2C6234ED}" type="datetimeFigureOut">
              <a:rPr lang="ru-RU"/>
              <a:pPr>
                <a:defRPr/>
              </a:pPr>
              <a:t>18.05.2022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2AC0C-4840-4DF1-BB08-E375CE2061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DA9D4-7B10-4A54-BCE3-C28F2D74D324}" type="datetimeFigureOut">
              <a:rPr lang="ru-RU"/>
              <a:pPr>
                <a:defRPr/>
              </a:pPr>
              <a:t>18.05.2022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EE99F-F5E6-44A6-9515-439D41103D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9182E-94D4-4CFC-ADBF-425CF8F7D5C4}" type="datetimeFigureOut">
              <a:rPr lang="ru-RU"/>
              <a:pPr>
                <a:defRPr/>
              </a:pPr>
              <a:t>18.05.2022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495E5-CBEA-4314-9E56-995B52E82A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5EEBB-D5F9-41C0-B86D-8D85CCC57121}" type="datetimeFigureOut">
              <a:rPr lang="ru-RU"/>
              <a:pPr>
                <a:defRPr/>
              </a:pPr>
              <a:t>18.05.2022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75537-6602-479E-9B06-F1CCB513F4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F92C8-2818-4142-A2ED-973FF87BEF59}" type="datetimeFigureOut">
              <a:rPr lang="ru-RU"/>
              <a:pPr>
                <a:defRPr/>
              </a:pPr>
              <a:t>18.05.2022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594F3-2AEE-4BFA-89A2-C740F8B8C6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73F37-1E18-4A39-9320-8E58542B5905}" type="datetimeFigureOut">
              <a:rPr lang="ru-RU"/>
              <a:pPr>
                <a:defRPr/>
              </a:pPr>
              <a:t>18.05.2022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EB682-44C8-4F88-B584-B152ACEFBA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79B5B-2795-4A32-8885-B12CCA5347EC}" type="datetimeFigureOut">
              <a:rPr lang="ru-RU"/>
              <a:pPr>
                <a:defRPr/>
              </a:pPr>
              <a:t>18.05.2022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BBAFB-6764-4FBF-8B2E-E0253D4C99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EA295-4EB9-457D-88AE-B7AA5BC7A1E7}" type="datetimeFigureOut">
              <a:rPr lang="ru-RU"/>
              <a:pPr>
                <a:defRPr/>
              </a:pPr>
              <a:t>18.05.2022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276F2-67E2-4EFC-ACEB-3E7BD52952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512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9FBDCB0-3E50-45C4-A13D-6C8138FF207F}" type="datetimeFigureOut">
              <a:rPr lang="ru-RU"/>
              <a:pPr>
                <a:defRPr/>
              </a:pPr>
              <a:t>18.05.2022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C80E46E-C0C8-45A4-8082-A2DAD15FE8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trips dir="r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4" descr="C:\Documents and Settings\Надя\Рабочий стол\рисунки-анимашки по теме школа\Рисунок111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221163"/>
            <a:ext cx="265747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5" descr="C:\Documents and Settings\Надя\Рабочий стол\рисунки-анимашки по теме школа\Рисунок111.pn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4221163"/>
            <a:ext cx="221932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14348" y="214290"/>
            <a:ext cx="8286808" cy="857256"/>
          </a:xfrm>
          <a:prstGeom prst="rect">
            <a:avLst/>
          </a:prstGeom>
          <a:noFill/>
        </p:spPr>
        <p:txBody>
          <a:bodyPr>
            <a:prstTxWarp prst="textCanUp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41438"/>
            <a:ext cx="7772400" cy="2879725"/>
          </a:xfrm>
        </p:spPr>
        <p:txBody>
          <a:bodyPr/>
          <a:lstStyle/>
          <a:p>
            <a:pPr>
              <a:defRPr/>
            </a:pPr>
            <a:r>
              <a:rPr lang="ru-RU" sz="3600" b="1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  <a:ea typeface="+mn-ea"/>
                <a:cs typeface="+mn-cs"/>
              </a:rPr>
              <a:t>НОВЫЕ ПОДХОДЫ К МОТИВАЦИИ ШКОЛЬНИКОВ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4365625"/>
            <a:ext cx="6715172" cy="1706581"/>
          </a:xfrm>
        </p:spPr>
        <p:txBody>
          <a:bodyPr/>
          <a:lstStyle/>
          <a:p>
            <a:pPr>
              <a:defRPr/>
            </a:pPr>
            <a:r>
              <a:rPr lang="ru-RU" sz="2400" b="1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 </a:t>
            </a:r>
          </a:p>
        </p:txBody>
      </p:sp>
    </p:spTree>
  </p:cSld>
  <p:clrMapOvr>
    <a:masterClrMapping/>
  </p:clrMapOvr>
  <p:transition spd="med">
    <p:strips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619718"/>
            <a:ext cx="7602068" cy="58477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Формирование мотивов учения -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7584" y="1220070"/>
            <a:ext cx="8136904" cy="156966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sz="2400" dirty="0"/>
              <a:t>это создание в школе условий для проявления внутренних побуждений к учению, осознания их учеником и дальнейшего саморазвития им своей мотивационной сферы</a:t>
            </a:r>
            <a:endParaRPr lang="ru-RU" sz="2400" i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805508" y="4392346"/>
            <a:ext cx="8929718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 </a:t>
            </a:r>
          </a:p>
        </p:txBody>
      </p:sp>
      <p:pic>
        <p:nvPicPr>
          <p:cNvPr id="5122" name="Picture 2" descr="http://t2.gstatic.com/images?q=tbn:ANd9GcQ0wgk9rwMYUIH4wVM04Ozw8JHo8DCH40xzyl7I8Qm8vY8PLqP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058093"/>
            <a:ext cx="2808312" cy="28083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4165219"/>
      </p:ext>
    </p:extLst>
  </p:cSld>
  <p:clrMapOvr>
    <a:masterClrMapping/>
  </p:clrMapOvr>
  <p:transition>
    <p:strips dir="r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6" descr="http://t1.gstatic.com/images?q=tbn:ANd9GcQVK9GjNDAfao6g4Z7z3K6miHuzHoSKgLeytMwYb6Pet5ICudwMx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75" y="5040313"/>
            <a:ext cx="2012950" cy="1638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extBox 1"/>
          <p:cNvSpPr txBox="1"/>
          <p:nvPr/>
        </p:nvSpPr>
        <p:spPr>
          <a:xfrm>
            <a:off x="1285852" y="142852"/>
            <a:ext cx="7143800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ОСНОВНЫЕ ФАКТОРЫ: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2909" y="857232"/>
            <a:ext cx="8370915" cy="5078313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i="1" dirty="0"/>
              <a:t> </a:t>
            </a:r>
            <a:r>
              <a:rPr lang="ru-RU" sz="3600" i="1" dirty="0"/>
              <a:t>1. Содержание учебного материала.</a:t>
            </a:r>
          </a:p>
          <a:p>
            <a:pPr>
              <a:defRPr/>
            </a:pPr>
            <a:r>
              <a:rPr lang="ru-RU" sz="3600" i="1" dirty="0"/>
              <a:t>2. Организация учебной деятельности.</a:t>
            </a:r>
          </a:p>
          <a:p>
            <a:pPr>
              <a:defRPr/>
            </a:pPr>
            <a:r>
              <a:rPr lang="ru-RU" sz="3600" i="1" dirty="0"/>
              <a:t>3. Коллективные формы учебной деятельности.</a:t>
            </a:r>
          </a:p>
          <a:p>
            <a:pPr>
              <a:defRPr/>
            </a:pPr>
            <a:r>
              <a:rPr lang="ru-RU" sz="3600" i="1" dirty="0"/>
              <a:t>4. Оценка учебной деятельности.</a:t>
            </a:r>
          </a:p>
          <a:p>
            <a:pPr>
              <a:defRPr/>
            </a:pPr>
            <a:r>
              <a:rPr lang="ru-RU" sz="3600" i="1" dirty="0"/>
              <a:t>5. Стиль педагогической деятельности учителя.</a:t>
            </a:r>
          </a:p>
          <a:p>
            <a:pPr>
              <a:defRPr/>
            </a:pP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214282" y="4357694"/>
            <a:ext cx="8929718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 </a:t>
            </a:r>
          </a:p>
        </p:txBody>
      </p:sp>
    </p:spTree>
  </p:cSld>
  <p:clrMapOvr>
    <a:masterClrMapping/>
  </p:clrMapOvr>
  <p:transition>
    <p:strips dir="r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0232" y="142852"/>
            <a:ext cx="6429420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Приемы и методы: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7584" y="1220070"/>
            <a:ext cx="8136904" cy="267765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endParaRPr lang="ru-RU" sz="2400" i="1" u="sng" dirty="0"/>
          </a:p>
          <a:p>
            <a:pPr>
              <a:defRPr/>
            </a:pPr>
            <a:endParaRPr lang="ru-RU" sz="2400" i="1" u="sng" dirty="0"/>
          </a:p>
          <a:p>
            <a:pPr>
              <a:defRPr/>
            </a:pPr>
            <a:r>
              <a:rPr lang="ru-RU" sz="2400" i="1" dirty="0"/>
              <a:t> 1. Создание ситуации успеха. </a:t>
            </a:r>
          </a:p>
          <a:p>
            <a:pPr>
              <a:defRPr/>
            </a:pPr>
            <a:r>
              <a:rPr lang="ru-RU" sz="2400" i="1" dirty="0"/>
              <a:t>2. Прием «Линия времени».</a:t>
            </a:r>
          </a:p>
          <a:p>
            <a:pPr>
              <a:defRPr/>
            </a:pPr>
            <a:r>
              <a:rPr lang="ru-RU" sz="2400" i="1" dirty="0"/>
              <a:t>3. Прием «Оценка – не отметка».</a:t>
            </a:r>
          </a:p>
          <a:p>
            <a:pPr>
              <a:defRPr/>
            </a:pPr>
            <a:r>
              <a:rPr lang="ru-RU" sz="2400" i="1" dirty="0"/>
              <a:t>4. Прием «Автор».</a:t>
            </a:r>
          </a:p>
          <a:p>
            <a:pPr>
              <a:defRPr/>
            </a:pPr>
            <a:r>
              <a:rPr lang="ru-RU" sz="2400" i="1" dirty="0"/>
              <a:t>5. Прием «Образовательная стратегия». </a:t>
            </a:r>
          </a:p>
        </p:txBody>
      </p:sp>
      <p:pic>
        <p:nvPicPr>
          <p:cNvPr id="8197" name="Picture 2" descr="http://t0.gstatic.com/images?q=tbn:ANd9GcTeTNr2Ao9qdXMXRZzvEQbH_vB0B2AQmFp-6oeIErbh_6egJD8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214313"/>
            <a:ext cx="1857375" cy="15478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122" name="Picture 2" descr="C:\Users\User\Desktop\шаблоны презентаций\img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7922" y="4221088"/>
            <a:ext cx="3556078" cy="2221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trips dir="r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br>
              <a:rPr lang="ru-RU" sz="3200" dirty="0"/>
            </a:br>
            <a:endParaRPr lang="ru-RU" sz="3200" b="1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507288" cy="5616624"/>
          </a:xfrm>
        </p:spPr>
        <p:txBody>
          <a:bodyPr/>
          <a:lstStyle/>
          <a:p>
            <a:pPr>
              <a:buNone/>
            </a:pPr>
            <a:r>
              <a:rPr lang="ru-RU" sz="2400" b="1" i="1" u="sng" dirty="0">
                <a:latin typeface="Arial" charset="0"/>
              </a:rPr>
              <a:t> </a:t>
            </a:r>
          </a:p>
          <a:p>
            <a:pPr lvl="0"/>
            <a:r>
              <a:rPr lang="ru-RU" sz="2400" i="1" dirty="0">
                <a:latin typeface="Arial" charset="0"/>
              </a:rPr>
              <a:t>Обеспечить психологическую безопасность учащихся на уроке.</a:t>
            </a:r>
          </a:p>
          <a:p>
            <a:pPr lvl="0"/>
            <a:r>
              <a:rPr lang="ru-RU" sz="2400" i="1" dirty="0">
                <a:latin typeface="Arial" charset="0"/>
              </a:rPr>
              <a:t>Разнообразить активные формы поддержки продуктивного темпа на уроке.</a:t>
            </a:r>
          </a:p>
          <a:p>
            <a:pPr lvl="0"/>
            <a:r>
              <a:rPr lang="ru-RU" sz="2400" i="1" dirty="0">
                <a:latin typeface="Arial" charset="0"/>
              </a:rPr>
              <a:t>Осуществить индивидуальный подход к учащимся.</a:t>
            </a:r>
          </a:p>
          <a:p>
            <a:pPr lvl="0"/>
            <a:r>
              <a:rPr lang="ru-RU" sz="2400" i="1" dirty="0">
                <a:latin typeface="Arial" charset="0"/>
              </a:rPr>
              <a:t>Сформировать мотивацию к учению.</a:t>
            </a:r>
          </a:p>
          <a:p>
            <a:pPr lvl="0"/>
            <a:r>
              <a:rPr lang="ru-RU" sz="2400" i="1" dirty="0">
                <a:latin typeface="Arial" charset="0"/>
              </a:rPr>
              <a:t>Развивать навыки рефлексии и самоанализа.</a:t>
            </a:r>
          </a:p>
          <a:p>
            <a:r>
              <a:rPr lang="ru-RU" sz="2400" i="1" dirty="0">
                <a:latin typeface="Arial" charset="0"/>
              </a:rPr>
              <a:t>Наладить контакт ученика и учителя и создать эмоционально-доверительный фон.</a:t>
            </a:r>
          </a:p>
          <a:p>
            <a:pPr lvl="0"/>
            <a:endParaRPr lang="ru-RU" sz="2400" i="1" dirty="0">
              <a:latin typeface="Arial" charset="0"/>
            </a:endParaRPr>
          </a:p>
          <a:p>
            <a:endParaRPr lang="ru-RU" sz="2400" i="1" dirty="0">
              <a:latin typeface="Arial" charset="0"/>
            </a:endParaRPr>
          </a:p>
        </p:txBody>
      </p:sp>
    </p:spTree>
  </p:cSld>
  <p:clrMapOvr>
    <a:masterClrMapping/>
  </p:clrMapOvr>
  <p:transition>
    <p:strips dir="rd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1140</TotalTime>
  <Words>156</Words>
  <Application>Microsoft Office PowerPoint</Application>
  <PresentationFormat>Экран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Georgia</vt:lpstr>
      <vt:lpstr>Тема Office</vt:lpstr>
      <vt:lpstr>НОВЫЕ ПОДХОДЫ К МОТИВАЦИИ ШКОЛЬНИКОВ</vt:lpstr>
      <vt:lpstr>Презентация PowerPoint</vt:lpstr>
      <vt:lpstr>Презентация PowerPoint</vt:lpstr>
      <vt:lpstr>Презентация PowerPoint</vt:lpstr>
      <vt:lpstr>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Надя</dc:creator>
  <cp:lastModifiedBy>3 школа</cp:lastModifiedBy>
  <cp:revision>97</cp:revision>
  <dcterms:created xsi:type="dcterms:W3CDTF">2010-10-24T08:52:02Z</dcterms:created>
  <dcterms:modified xsi:type="dcterms:W3CDTF">2022-05-18T00:36:30Z</dcterms:modified>
</cp:coreProperties>
</file>