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5" r:id="rId4"/>
    <p:sldId id="263" r:id="rId5"/>
    <p:sldId id="267" r:id="rId6"/>
    <p:sldId id="268" r:id="rId7"/>
    <p:sldId id="270" r:id="rId8"/>
    <p:sldId id="271" r:id="rId9"/>
    <p:sldId id="273" r:id="rId10"/>
    <p:sldId id="272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83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04D3A1F-EBE5-4C61-9E59-80EB6F917756}" type="datetimeFigureOut">
              <a:rPr lang="ru-RU"/>
              <a:pPr/>
              <a:t>18.05.2022</a:t>
            </a:fld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06E0556-E78D-4712-BBA7-A33CEFC48EE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1B247-E41E-493C-B591-64B6A75F92CF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FAB0D-BD4F-44C0-BFC2-81AA3730E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055C-04AF-4E5D-A093-F07138E6FEC6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FA03-276D-4CE8-8B6C-05A392E1C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8AAE-3C54-4E51-996B-CA65251A47AD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EFB70-4637-4C6F-9DAA-7322D2EF7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D7F8-7B13-4BAA-8431-9E265BE67835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5873-AACA-41CE-8239-3275E5F74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B23A-8DD4-48D4-98A9-C57A5A63C354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4F75-3E77-4877-BA4A-E805EDBE5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1CC1-4C5F-4BAF-90EF-A5BFA8CB4378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1688-8BC8-4EAC-854F-6FA3AE7A1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26A7-30E3-41BF-939F-335C225DB9E2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FBD5-005E-4ADB-B17D-4FB8FC779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7D72F-6AA4-4B29-9584-8FF69FA021FA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55A8A-0D61-4790-BDBC-E0BD600DE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9CA9-0318-4C91-8078-49AD309DF194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031A-F5DF-4B6A-9973-46CDA8F48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820D-59EE-42EB-A8B7-1DA55C741193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CBF7-6477-4271-88CB-1387020EF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838E-76BE-490C-B826-8D3B83ABDECA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A98D-D689-43D9-B694-9B6E71B47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83A595-BB9D-4DC1-B9AF-46BC7017C92E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E1826-AF4B-4BED-A78E-D875D5CA6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762125" y="369888"/>
            <a:ext cx="9144000" cy="1366837"/>
          </a:xfrm>
        </p:spPr>
        <p:txBody>
          <a:bodyPr/>
          <a:lstStyle/>
          <a:p>
            <a:r>
              <a:rPr lang="ru-RU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Мотивация учения - основное условие успешного обучения.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984250" y="474663"/>
            <a:ext cx="10515600" cy="4351337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chemeClr val="bg1"/>
                </a:solidFill>
                <a:latin typeface="Arial" charset="0"/>
              </a:rPr>
              <a:t>Мотивация к обучению – не постоянная величина, она изменяется в зависимости от ситуации, настроения, предмета изучения.</a:t>
            </a:r>
          </a:p>
          <a:p>
            <a:pPr algn="ctr"/>
            <a:r>
              <a:rPr lang="ru-RU" sz="3200" smtClean="0">
                <a:solidFill>
                  <a:schemeClr val="bg1"/>
                </a:solidFill>
                <a:latin typeface="Arial" charset="0"/>
              </a:rPr>
              <a:t>Но нет ни одного ребенка, которого нельзя было бы «заинтересовать» школьными дисциплинами!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3713" y="3157538"/>
            <a:ext cx="381952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838200" y="179388"/>
            <a:ext cx="10701338" cy="5181600"/>
          </a:xfrm>
        </p:spPr>
        <p:txBody>
          <a:bodyPr/>
          <a:lstStyle/>
          <a:p>
            <a:r>
              <a:rPr lang="ru-RU" altLang="ru-RU" sz="3200" b="1" smtClean="0">
                <a:solidFill>
                  <a:schemeClr val="bg1"/>
                </a:solidFill>
                <a:latin typeface="Arial" charset="0"/>
              </a:rPr>
              <a:t>Мотив </a:t>
            </a:r>
            <a:r>
              <a:rPr lang="ru-RU" altLang="ru-RU" sz="3200" smtClean="0">
                <a:solidFill>
                  <a:schemeClr val="bg1"/>
                </a:solidFill>
                <a:latin typeface="Arial" charset="0"/>
              </a:rPr>
              <a:t>(от латинского) - приводить в движение, толкать. Это побуждение к деятельности, связанное с удовлетворением потребности человека. </a:t>
            </a:r>
            <a:r>
              <a:rPr lang="ru-RU" altLang="ru-RU" sz="3200" b="1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altLang="ru-RU" sz="3200" b="1" smtClean="0">
                <a:solidFill>
                  <a:schemeClr val="bg1"/>
                </a:solidFill>
                <a:latin typeface="Arial" charset="0"/>
              </a:rPr>
            </a:br>
            <a:r>
              <a:rPr lang="ru-RU" altLang="ru-RU" sz="3200" b="1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altLang="ru-RU" sz="3200" b="1" smtClean="0">
                <a:solidFill>
                  <a:schemeClr val="bg1"/>
                </a:solidFill>
                <a:latin typeface="Arial" charset="0"/>
              </a:rPr>
            </a:br>
            <a:r>
              <a:rPr lang="ru-RU" altLang="ru-RU" sz="3200" b="1" smtClean="0">
                <a:solidFill>
                  <a:schemeClr val="bg1"/>
                </a:solidFill>
                <a:latin typeface="Arial" charset="0"/>
              </a:rPr>
              <a:t>Мотивация </a:t>
            </a:r>
            <a:r>
              <a:rPr lang="ru-RU" altLang="ru-RU" sz="3200" smtClean="0">
                <a:solidFill>
                  <a:schemeClr val="bg1"/>
                </a:solidFill>
                <a:latin typeface="Arial" charset="0"/>
              </a:rPr>
              <a:t>- побуждение, вызывающее активность и определяющее его направленность.</a:t>
            </a:r>
            <a:br>
              <a:rPr lang="ru-RU" altLang="ru-RU" sz="3200" smtClean="0">
                <a:solidFill>
                  <a:schemeClr val="bg1"/>
                </a:solidFill>
                <a:latin typeface="Arial" charset="0"/>
              </a:rPr>
            </a:br>
            <a:endParaRPr lang="ru-RU" sz="320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2535" name="Picture 10" descr="MPj043940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3700" y="203200"/>
            <a:ext cx="13335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chemeClr val="bg1"/>
                </a:solidFill>
                <a:latin typeface="Arial" charset="0"/>
              </a:rPr>
              <a:t>Мотивы деятельности: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chemeClr val="bg1"/>
                </a:solidFill>
                <a:latin typeface="Arial" charset="0"/>
              </a:rPr>
              <a:t>Познавательная мотивация</a:t>
            </a:r>
            <a:r>
              <a:rPr lang="ru-RU" sz="3200" smtClean="0">
                <a:solidFill>
                  <a:schemeClr val="bg1"/>
                </a:solidFill>
                <a:latin typeface="Arial" charset="0"/>
              </a:rPr>
              <a:t> – это выраженный интерес к новому знанию, новой информации, получение удовольствие от самого процесса открытия нового.</a:t>
            </a:r>
          </a:p>
          <a:p>
            <a:pPr algn="ctr"/>
            <a:r>
              <a:rPr lang="ru-RU" sz="3200" b="1" smtClean="0">
                <a:solidFill>
                  <a:schemeClr val="bg1"/>
                </a:solidFill>
                <a:latin typeface="Arial" charset="0"/>
              </a:rPr>
              <a:t>Социальный мотив</a:t>
            </a:r>
            <a:r>
              <a:rPr lang="ru-RU" sz="3200" smtClean="0">
                <a:solidFill>
                  <a:schemeClr val="bg1"/>
                </a:solidFill>
                <a:latin typeface="Arial" charset="0"/>
              </a:rPr>
              <a:t> – это стремление хорошо учиться для собственного успешного будущего, стремление быть полезным обществу.</a:t>
            </a:r>
            <a:r>
              <a:rPr lang="ru-RU" sz="320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917575" y="368300"/>
            <a:ext cx="10515600" cy="4351338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chemeClr val="bg1"/>
                </a:solidFill>
                <a:latin typeface="Arial" charset="0"/>
              </a:rPr>
              <a:t>Престижная мотивация</a:t>
            </a:r>
            <a:r>
              <a:rPr lang="ru-RU" sz="3200" smtClean="0">
                <a:solidFill>
                  <a:schemeClr val="bg1"/>
                </a:solidFill>
                <a:latin typeface="Arial" charset="0"/>
              </a:rPr>
              <a:t> - присуща детям с завышенной самооценкой и лидерскими наклонностями. </a:t>
            </a:r>
          </a:p>
          <a:p>
            <a:pPr algn="ctr"/>
            <a:r>
              <a:rPr lang="ru-RU" sz="3200" b="1" smtClean="0">
                <a:solidFill>
                  <a:schemeClr val="bg1"/>
                </a:solidFill>
                <a:latin typeface="Arial" charset="0"/>
              </a:rPr>
              <a:t>Компенсаторная мотивация</a:t>
            </a:r>
            <a:r>
              <a:rPr lang="ru-RU" sz="3200" smtClean="0">
                <a:solidFill>
                  <a:schemeClr val="bg1"/>
                </a:solidFill>
                <a:latin typeface="Arial" charset="0"/>
              </a:rPr>
              <a:t> возникает у плохо успевающих детей. Это побочные по отношению к учебной деятельности мотивы, позволяющие утвердиться в другой области - в занятиях спортом, музыкой, рисованием и т.д.</a:t>
            </a:r>
            <a:r>
              <a:rPr lang="ru-RU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latin typeface="Arial" charset="0"/>
              </a:rPr>
              <a:t>Мотив общения</a:t>
            </a:r>
            <a:r>
              <a:rPr lang="ru-RU" smtClean="0">
                <a:solidFill>
                  <a:schemeClr val="bg1"/>
                </a:solidFill>
                <a:latin typeface="Arial" charset="0"/>
              </a:rPr>
              <a:t> – здесь ребенок проявляет интерес к тем видам деятельности, в которых присутствует возможность общения со сверстниками.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917575" y="341313"/>
            <a:ext cx="10515600" cy="533241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3200" b="1" smtClean="0">
                <a:solidFill>
                  <a:schemeClr val="bg1"/>
                </a:solidFill>
                <a:latin typeface="Arial" charset="0"/>
              </a:rPr>
              <a:t>Мотив социального одобрения</a:t>
            </a:r>
            <a:r>
              <a:rPr lang="ru-RU" sz="3200" smtClean="0">
                <a:solidFill>
                  <a:schemeClr val="bg1"/>
                </a:solidFill>
                <a:latin typeface="Arial" charset="0"/>
              </a:rPr>
              <a:t>. Ученик в этом случае работает прежде всего ради похвалы, поощрения со стороны родителей, педагогов, других детей.</a:t>
            </a:r>
          </a:p>
          <a:p>
            <a:pPr algn="ctr">
              <a:lnSpc>
                <a:spcPct val="80000"/>
              </a:lnSpc>
            </a:pPr>
            <a:r>
              <a:rPr lang="ru-RU" sz="3200" b="1" smtClean="0">
                <a:solidFill>
                  <a:schemeClr val="bg1"/>
                </a:solidFill>
                <a:latin typeface="Arial" charset="0"/>
              </a:rPr>
              <a:t>Мотивация достижения успеха</a:t>
            </a:r>
            <a:r>
              <a:rPr lang="ru-RU" sz="3200" smtClean="0">
                <a:solidFill>
                  <a:schemeClr val="bg1"/>
                </a:solidFill>
                <a:latin typeface="Arial" charset="0"/>
              </a:rPr>
              <a:t>. Это желание правильно выполнить задание, получить нужный результат.</a:t>
            </a:r>
          </a:p>
          <a:p>
            <a:pPr algn="ctr">
              <a:lnSpc>
                <a:spcPct val="80000"/>
              </a:lnSpc>
            </a:pPr>
            <a:r>
              <a:rPr lang="ru-RU" sz="3200" b="1" smtClean="0">
                <a:solidFill>
                  <a:schemeClr val="bg1"/>
                </a:solidFill>
                <a:latin typeface="Arial" charset="0"/>
              </a:rPr>
              <a:t>Мотивация избегания неудачи</a:t>
            </a:r>
            <a:r>
              <a:rPr lang="ru-RU" sz="3200" smtClean="0">
                <a:solidFill>
                  <a:schemeClr val="bg1"/>
                </a:solidFill>
                <a:latin typeface="Arial" charset="0"/>
              </a:rPr>
              <a:t> – дети стараются из­бежать «двойки» и последствий, которые влечет за собой низ­кая отметка, — недовольства учителя, наказания родителей.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200" smtClean="0">
                <a:solidFill>
                  <a:schemeClr val="bg1"/>
                </a:solidFill>
                <a:latin typeface="Arial" charset="0"/>
              </a:rPr>
              <a:t>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852488" y="288925"/>
            <a:ext cx="10515600" cy="4351338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chemeClr val="bg1"/>
                </a:solidFill>
                <a:latin typeface="Arial" charset="0"/>
              </a:rPr>
              <a:t>Внеучебная школьная мотивация</a:t>
            </a:r>
            <a:r>
              <a:rPr lang="ru-RU" sz="3200" smtClean="0">
                <a:solidFill>
                  <a:schemeClr val="bg1"/>
                </a:solidFill>
                <a:latin typeface="Arial" charset="0"/>
              </a:rPr>
              <a:t>. При такой мотивации ребенок часто охотно посещает школу, но заинтересован он во всевозможных внеучебных занятиях, проходящих в школе – концертах, соревнованиях, праздниках, выставках.</a:t>
            </a:r>
          </a:p>
        </p:txBody>
      </p:sp>
      <p:pic>
        <p:nvPicPr>
          <p:cNvPr id="39940" name="Picture 5" descr="ed0031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208338"/>
            <a:ext cx="15970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4"/>
          <p:cNvSpPr>
            <a:spLocks noChangeArrowheads="1"/>
          </p:cNvSpPr>
          <p:nvPr/>
        </p:nvSpPr>
        <p:spPr bwMode="auto">
          <a:xfrm>
            <a:off x="2271713" y="200025"/>
            <a:ext cx="3382962" cy="2519363"/>
          </a:xfrm>
          <a:prstGeom prst="downArrowCallout">
            <a:avLst>
              <a:gd name="adj1" fmla="val 34465"/>
              <a:gd name="adj2" fmla="val 33570"/>
              <a:gd name="adj3" fmla="val 10681"/>
              <a:gd name="adj4" fmla="val 66667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«Мотивация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гораздо больше,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способности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поведение,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человека».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Дж.Равен</a:t>
            </a: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AutoShape 6"/>
          <p:cNvSpPr>
            <a:spLocks noChangeArrowheads="1"/>
          </p:cNvSpPr>
          <p:nvPr/>
        </p:nvSpPr>
        <p:spPr bwMode="auto">
          <a:xfrm>
            <a:off x="6880225" y="200025"/>
            <a:ext cx="3382963" cy="2519363"/>
          </a:xfrm>
          <a:prstGeom prst="downArrowCallout">
            <a:avLst>
              <a:gd name="adj1" fmla="val 34465"/>
              <a:gd name="adj2" fmla="val 33570"/>
              <a:gd name="adj3" fmla="val 10681"/>
              <a:gd name="adj4" fmla="val 66667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«Высокая мотивация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компенсировать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уровень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способностей».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Т.Д. </a:t>
            </a:r>
            <a:r>
              <a:rPr lang="ru-RU" alt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Дубовицкая</a:t>
            </a: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AutoShape 7"/>
          <p:cNvSpPr>
            <a:spLocks noChangeArrowheads="1"/>
          </p:cNvSpPr>
          <p:nvPr/>
        </p:nvSpPr>
        <p:spPr bwMode="auto">
          <a:xfrm>
            <a:off x="2703513" y="2790825"/>
            <a:ext cx="7559675" cy="576263"/>
          </a:xfrm>
          <a:prstGeom prst="flowChartAlternateProcess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ответственна за активную позицию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ребёнка в обучении и личностном развитии.</a:t>
            </a:r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989" name="AutoShape 9"/>
          <p:cNvSpPr>
            <a:spLocks noChangeArrowheads="1"/>
          </p:cNvSpPr>
          <p:nvPr/>
        </p:nvSpPr>
        <p:spPr bwMode="auto">
          <a:xfrm>
            <a:off x="6446838" y="3511550"/>
            <a:ext cx="4500562" cy="2516188"/>
          </a:xfrm>
          <a:prstGeom prst="flowChartAlternateProcess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мотивы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обучении: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Удовлетворение от самой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деятельности;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Прямой результат деятельности;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Стремление к успеху,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 необходимости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жизни;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Учение как возможность общения.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altLang="ru-RU" sz="18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1990" name="AutoShape 8"/>
          <p:cNvSpPr>
            <a:spLocks noGrp="1" noChangeArrowheads="1"/>
          </p:cNvSpPr>
          <p:nvPr>
            <p:ph type="body" idx="1"/>
          </p:nvPr>
        </p:nvSpPr>
        <p:spPr>
          <a:xfrm>
            <a:off x="1766888" y="3506788"/>
            <a:ext cx="4525962" cy="2533650"/>
          </a:xfrm>
          <a:prstGeom prst="flowChartAlternateProcess">
            <a:avLst/>
          </a:prstGeom>
          <a:solidFill>
            <a:srgbClr val="339966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мотивы</a:t>
            </a: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обучении: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Отметки;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Вынужденный долг;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Учёба ради престижа, лидерства,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материального вознаграждения;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Избегание наказания.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altLang="ru-RU" sz="1800" dirty="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798513" y="423863"/>
            <a:ext cx="11018837" cy="5341937"/>
          </a:xfrm>
        </p:spPr>
        <p:txBody>
          <a:bodyPr/>
          <a:lstStyle/>
          <a:p>
            <a:pPr algn="ctr">
              <a:lnSpc>
                <a:spcPct val="70000"/>
              </a:lnSpc>
              <a:buFont typeface="Arial" charset="0"/>
              <a:buNone/>
            </a:pPr>
            <a:endParaRPr lang="ru-RU" smtClean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100000"/>
              </a:lnSpc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Для создания внутренней мотивации у школьника нужно поддерживать в нем состояние успеха.</a:t>
            </a:r>
          </a:p>
          <a:p>
            <a:pPr algn="just">
              <a:lnSpc>
                <a:spcPct val="100000"/>
              </a:lnSpc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Обязательно проговаривайте с ребенком все ситуации, когда он прилагал много усилий для преодоления трудностей в учёбе и у него это получилось. Хвалите его, даже если успех был небольшим.</a:t>
            </a:r>
          </a:p>
          <a:p>
            <a:pPr algn="just">
              <a:lnSpc>
                <a:spcPct val="100000"/>
              </a:lnSpc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Ставьте ребенку реальные цели, не требуйте обещаний вроде «завтра я буду лучше всех». Не факт, что оно выполнимо, а вот вызвать в случае неисполнения вину, раздражение, огорчение может.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877888" y="501650"/>
            <a:ext cx="10793412" cy="531812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Не бросайтесь помогать ребенку выполнять все задания, предлагайте свою помощь, только если задание действительно сложно для него.</a:t>
            </a:r>
          </a:p>
          <a:p>
            <a:pPr algn="just">
              <a:lnSpc>
                <a:spcPct val="100000"/>
              </a:lnSpc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Сделайте так, чтобы задачи, которые ставятся перед школьником в ходе учебной деятельности, были не только поняты, но и внутренне приняты им, чтобы они приобрели значимость для него.</a:t>
            </a:r>
          </a:p>
          <a:p>
            <a:pPr algn="just">
              <a:lnSpc>
                <a:spcPct val="100000"/>
              </a:lnSpc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Объясните ребенку, что неуспех часто является следствием недостаточно затраченных учеником усилий, а не трудностью задания или отсутствием способностей.</a:t>
            </a:r>
          </a:p>
          <a:p>
            <a:pPr>
              <a:lnSpc>
                <a:spcPct val="8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392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Тема Office</vt:lpstr>
      <vt:lpstr>Мотивация учения - основное условие успешного обучения.</vt:lpstr>
      <vt:lpstr>Мотив (от латинского) - приводить в движение, толкать. Это побуждение к деятельности, связанное с удовлетворением потребности человека.   Мотивация - побуждение, вызывающее активность и определяющее его направленность. </vt:lpstr>
      <vt:lpstr>Мотивы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3</cp:revision>
  <dcterms:created xsi:type="dcterms:W3CDTF">2021-07-20T13:04:10Z</dcterms:created>
  <dcterms:modified xsi:type="dcterms:W3CDTF">2022-05-17T23:11:24Z</dcterms:modified>
</cp:coreProperties>
</file>